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2" r:id="rId6"/>
    <p:sldId id="275" r:id="rId7"/>
    <p:sldId id="262" r:id="rId8"/>
    <p:sldId id="259" r:id="rId9"/>
    <p:sldId id="265" r:id="rId10"/>
    <p:sldId id="263" r:id="rId11"/>
    <p:sldId id="264" r:id="rId12"/>
    <p:sldId id="273" r:id="rId13"/>
    <p:sldId id="268" r:id="rId14"/>
    <p:sldId id="269" r:id="rId15"/>
    <p:sldId id="270" r:id="rId16"/>
    <p:sldId id="271" r:id="rId17"/>
    <p:sldId id="266" r:id="rId18"/>
    <p:sldId id="26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85" autoAdjust="0"/>
    <p:restoredTop sz="94648" autoAdjust="0"/>
  </p:normalViewPr>
  <p:slideViewPr>
    <p:cSldViewPr snapToGrid="0">
      <p:cViewPr>
        <p:scale>
          <a:sx n="75" d="100"/>
          <a:sy n="75" d="100"/>
        </p:scale>
        <p:origin x="720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29EF49-BAD3-43FA-9AB8-3CB72F83C049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3CDBF954-F842-4C83-9F8D-011DA74BE80D}">
      <dgm:prSet phldrT="[Text]"/>
      <dgm:spPr/>
      <dgm:t>
        <a:bodyPr/>
        <a:lstStyle/>
        <a:p>
          <a:r>
            <a:rPr lang="en-US" dirty="0"/>
            <a:t>DbSchema</a:t>
          </a:r>
        </a:p>
      </dgm:t>
    </dgm:pt>
    <dgm:pt modelId="{AF82EF7F-32BC-4401-ABE3-DD78A7DDF48D}" type="parTrans" cxnId="{CB9F765D-E2EF-42C3-8562-B87387A84A7C}">
      <dgm:prSet/>
      <dgm:spPr/>
      <dgm:t>
        <a:bodyPr/>
        <a:lstStyle/>
        <a:p>
          <a:endParaRPr lang="en-US"/>
        </a:p>
      </dgm:t>
    </dgm:pt>
    <dgm:pt modelId="{F351A3C9-0945-4F10-BEB6-70DA1AB6A864}" type="sibTrans" cxnId="{CB9F765D-E2EF-42C3-8562-B87387A84A7C}">
      <dgm:prSet/>
      <dgm:spPr/>
      <dgm:t>
        <a:bodyPr/>
        <a:lstStyle/>
        <a:p>
          <a:endParaRPr lang="en-US"/>
        </a:p>
      </dgm:t>
    </dgm:pt>
    <dgm:pt modelId="{595F7359-C2E2-4C55-98BE-1D74891BC4E2}">
      <dgm:prSet phldrT="[Text]"/>
      <dgm:spPr/>
      <dgm:t>
        <a:bodyPr/>
        <a:lstStyle/>
        <a:p>
          <a:r>
            <a:rPr lang="en-US" dirty="0"/>
            <a:t>SAP HANA</a:t>
          </a:r>
        </a:p>
      </dgm:t>
    </dgm:pt>
    <dgm:pt modelId="{11C35FDA-F983-4BB7-B425-E4CBE12735B7}" type="parTrans" cxnId="{23193E50-E4BC-42C6-80C0-3B1FF73E76C3}">
      <dgm:prSet/>
      <dgm:spPr/>
      <dgm:t>
        <a:bodyPr/>
        <a:lstStyle/>
        <a:p>
          <a:endParaRPr lang="en-US"/>
        </a:p>
      </dgm:t>
    </dgm:pt>
    <dgm:pt modelId="{63C9C872-8984-4652-822B-5A909AD5292A}" type="sibTrans" cxnId="{23193E50-E4BC-42C6-80C0-3B1FF73E76C3}">
      <dgm:prSet/>
      <dgm:spPr/>
      <dgm:t>
        <a:bodyPr/>
        <a:lstStyle/>
        <a:p>
          <a:endParaRPr lang="en-US"/>
        </a:p>
      </dgm:t>
    </dgm:pt>
    <dgm:pt modelId="{5779DF1A-79D7-424A-B325-8829795151C0}">
      <dgm:prSet phldrT="[Text]"/>
      <dgm:spPr/>
      <dgm:t>
        <a:bodyPr/>
        <a:lstStyle/>
        <a:p>
          <a:r>
            <a:rPr lang="en-US" dirty="0"/>
            <a:t>.Net App Report</a:t>
          </a:r>
        </a:p>
      </dgm:t>
    </dgm:pt>
    <dgm:pt modelId="{D580A35E-CAF2-4E17-8601-915227AA2A41}" type="parTrans" cxnId="{B9E3BF6C-B53F-4D84-AD34-1314C10D699A}">
      <dgm:prSet/>
      <dgm:spPr/>
      <dgm:t>
        <a:bodyPr/>
        <a:lstStyle/>
        <a:p>
          <a:endParaRPr lang="en-US"/>
        </a:p>
      </dgm:t>
    </dgm:pt>
    <dgm:pt modelId="{5F14C1CA-B013-46E6-953D-A0C9483812C4}" type="sibTrans" cxnId="{B9E3BF6C-B53F-4D84-AD34-1314C10D699A}">
      <dgm:prSet/>
      <dgm:spPr/>
      <dgm:t>
        <a:bodyPr/>
        <a:lstStyle/>
        <a:p>
          <a:endParaRPr lang="en-US"/>
        </a:p>
      </dgm:t>
    </dgm:pt>
    <dgm:pt modelId="{F6D61152-15A2-44AF-9124-A2876F55566D}" type="pres">
      <dgm:prSet presAssocID="{6329EF49-BAD3-43FA-9AB8-3CB72F83C049}" presName="Name0" presStyleCnt="0">
        <dgm:presLayoutVars>
          <dgm:dir/>
          <dgm:resizeHandles val="exact"/>
        </dgm:presLayoutVars>
      </dgm:prSet>
      <dgm:spPr/>
    </dgm:pt>
    <dgm:pt modelId="{B4D2F187-BFF0-4A03-9E3C-EC346952DFDD}" type="pres">
      <dgm:prSet presAssocID="{6329EF49-BAD3-43FA-9AB8-3CB72F83C049}" presName="fgShape" presStyleLbl="fgShp" presStyleIdx="0" presStyleCnt="1"/>
      <dgm:spPr/>
    </dgm:pt>
    <dgm:pt modelId="{0E97F63A-DD96-4E78-ADA6-529D6F1E2C0F}" type="pres">
      <dgm:prSet presAssocID="{6329EF49-BAD3-43FA-9AB8-3CB72F83C049}" presName="linComp" presStyleCnt="0"/>
      <dgm:spPr/>
    </dgm:pt>
    <dgm:pt modelId="{DAF126A6-FD17-4700-8DC7-BFBAB8F331E5}" type="pres">
      <dgm:prSet presAssocID="{3CDBF954-F842-4C83-9F8D-011DA74BE80D}" presName="compNode" presStyleCnt="0"/>
      <dgm:spPr/>
    </dgm:pt>
    <dgm:pt modelId="{524CF378-F0EC-4C34-B050-776EF336D0D9}" type="pres">
      <dgm:prSet presAssocID="{3CDBF954-F842-4C83-9F8D-011DA74BE80D}" presName="bkgdShape" presStyleLbl="node1" presStyleIdx="0" presStyleCnt="3"/>
      <dgm:spPr/>
    </dgm:pt>
    <dgm:pt modelId="{BD9D5343-9EFF-4BCE-820C-CD7DBA1A4B3F}" type="pres">
      <dgm:prSet presAssocID="{3CDBF954-F842-4C83-9F8D-011DA74BE80D}" presName="nodeTx" presStyleLbl="node1" presStyleIdx="0" presStyleCnt="3">
        <dgm:presLayoutVars>
          <dgm:bulletEnabled val="1"/>
        </dgm:presLayoutVars>
      </dgm:prSet>
      <dgm:spPr/>
    </dgm:pt>
    <dgm:pt modelId="{E1B84CF8-7CCA-4B62-921B-34D39A39290D}" type="pres">
      <dgm:prSet presAssocID="{3CDBF954-F842-4C83-9F8D-011DA74BE80D}" presName="invisiNode" presStyleLbl="node1" presStyleIdx="0" presStyleCnt="3"/>
      <dgm:spPr/>
    </dgm:pt>
    <dgm:pt modelId="{1BFD41AA-6C96-4249-A425-556CA2107C2D}" type="pres">
      <dgm:prSet presAssocID="{3CDBF954-F842-4C83-9F8D-011DA74BE80D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etallic spheres connected in mesh"/>
        </a:ext>
      </dgm:extLst>
    </dgm:pt>
    <dgm:pt modelId="{56A3B344-B1BE-4B5D-955C-3A955BE576A9}" type="pres">
      <dgm:prSet presAssocID="{F351A3C9-0945-4F10-BEB6-70DA1AB6A864}" presName="sibTrans" presStyleLbl="sibTrans2D1" presStyleIdx="0" presStyleCnt="0"/>
      <dgm:spPr/>
    </dgm:pt>
    <dgm:pt modelId="{3D6A57F4-D12B-46A8-B73B-982B7AD74089}" type="pres">
      <dgm:prSet presAssocID="{595F7359-C2E2-4C55-98BE-1D74891BC4E2}" presName="compNode" presStyleCnt="0"/>
      <dgm:spPr/>
    </dgm:pt>
    <dgm:pt modelId="{003DE186-2DF1-4A0A-9BD7-36E4CDF23692}" type="pres">
      <dgm:prSet presAssocID="{595F7359-C2E2-4C55-98BE-1D74891BC4E2}" presName="bkgdShape" presStyleLbl="node1" presStyleIdx="1" presStyleCnt="3"/>
      <dgm:spPr/>
    </dgm:pt>
    <dgm:pt modelId="{8E3A236B-DB5E-455D-9764-4C43C6AB1B8E}" type="pres">
      <dgm:prSet presAssocID="{595F7359-C2E2-4C55-98BE-1D74891BC4E2}" presName="nodeTx" presStyleLbl="node1" presStyleIdx="1" presStyleCnt="3">
        <dgm:presLayoutVars>
          <dgm:bulletEnabled val="1"/>
        </dgm:presLayoutVars>
      </dgm:prSet>
      <dgm:spPr/>
    </dgm:pt>
    <dgm:pt modelId="{8C79D740-A94B-4103-A068-5A7E5D4D75A1}" type="pres">
      <dgm:prSet presAssocID="{595F7359-C2E2-4C55-98BE-1D74891BC4E2}" presName="invisiNode" presStyleLbl="node1" presStyleIdx="1" presStyleCnt="3"/>
      <dgm:spPr/>
    </dgm:pt>
    <dgm:pt modelId="{548C2EDB-7EFE-4C15-8AF1-429D84CC75F2}" type="pres">
      <dgm:prSet presAssocID="{595F7359-C2E2-4C55-98BE-1D74891BC4E2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lose up photo of colorful graph data"/>
        </a:ext>
      </dgm:extLst>
    </dgm:pt>
    <dgm:pt modelId="{BC2FD6C2-DE79-4A5E-BA36-3527C2DF272F}" type="pres">
      <dgm:prSet presAssocID="{63C9C872-8984-4652-822B-5A909AD5292A}" presName="sibTrans" presStyleLbl="sibTrans2D1" presStyleIdx="0" presStyleCnt="0"/>
      <dgm:spPr/>
    </dgm:pt>
    <dgm:pt modelId="{15917A41-E5D8-4226-A887-5C2CF4DD96EA}" type="pres">
      <dgm:prSet presAssocID="{5779DF1A-79D7-424A-B325-8829795151C0}" presName="compNode" presStyleCnt="0"/>
      <dgm:spPr/>
    </dgm:pt>
    <dgm:pt modelId="{447494B0-E297-4459-8DEC-77E6F4092318}" type="pres">
      <dgm:prSet presAssocID="{5779DF1A-79D7-424A-B325-8829795151C0}" presName="bkgdShape" presStyleLbl="node1" presStyleIdx="2" presStyleCnt="3"/>
      <dgm:spPr/>
    </dgm:pt>
    <dgm:pt modelId="{D488B75B-8548-470F-A653-D1E3A8E7AC86}" type="pres">
      <dgm:prSet presAssocID="{5779DF1A-79D7-424A-B325-8829795151C0}" presName="nodeTx" presStyleLbl="node1" presStyleIdx="2" presStyleCnt="3">
        <dgm:presLayoutVars>
          <dgm:bulletEnabled val="1"/>
        </dgm:presLayoutVars>
      </dgm:prSet>
      <dgm:spPr/>
    </dgm:pt>
    <dgm:pt modelId="{86088E14-7AC3-470F-A6EA-ADC7EB9BDD14}" type="pres">
      <dgm:prSet presAssocID="{5779DF1A-79D7-424A-B325-8829795151C0}" presName="invisiNode" presStyleLbl="node1" presStyleIdx="2" presStyleCnt="3"/>
      <dgm:spPr/>
    </dgm:pt>
    <dgm:pt modelId="{D698D3EC-4CBD-4BDC-839B-1E88CFFCAE88}" type="pres">
      <dgm:prSet presAssocID="{5779DF1A-79D7-424A-B325-8829795151C0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igital numbers and graphs"/>
        </a:ext>
      </dgm:extLst>
    </dgm:pt>
  </dgm:ptLst>
  <dgm:cxnLst>
    <dgm:cxn modelId="{060AD30F-4EB5-432F-BC44-56BC2FA39734}" type="presOf" srcId="{595F7359-C2E2-4C55-98BE-1D74891BC4E2}" destId="{8E3A236B-DB5E-455D-9764-4C43C6AB1B8E}" srcOrd="1" destOrd="0" presId="urn:microsoft.com/office/officeart/2005/8/layout/hList7"/>
    <dgm:cxn modelId="{59FFDC1D-EF72-4329-8C96-5CD64FB136E7}" type="presOf" srcId="{63C9C872-8984-4652-822B-5A909AD5292A}" destId="{BC2FD6C2-DE79-4A5E-BA36-3527C2DF272F}" srcOrd="0" destOrd="0" presId="urn:microsoft.com/office/officeart/2005/8/layout/hList7"/>
    <dgm:cxn modelId="{0344B328-0018-45A4-BCDC-896878656941}" type="presOf" srcId="{5779DF1A-79D7-424A-B325-8829795151C0}" destId="{D488B75B-8548-470F-A653-D1E3A8E7AC86}" srcOrd="1" destOrd="0" presId="urn:microsoft.com/office/officeart/2005/8/layout/hList7"/>
    <dgm:cxn modelId="{0A19453A-849B-4F48-A5CA-FE9110474536}" type="presOf" srcId="{3CDBF954-F842-4C83-9F8D-011DA74BE80D}" destId="{BD9D5343-9EFF-4BCE-820C-CD7DBA1A4B3F}" srcOrd="1" destOrd="0" presId="urn:microsoft.com/office/officeart/2005/8/layout/hList7"/>
    <dgm:cxn modelId="{1F84B43A-F228-4CEE-A380-15385B903BA5}" type="presOf" srcId="{6329EF49-BAD3-43FA-9AB8-3CB72F83C049}" destId="{F6D61152-15A2-44AF-9124-A2876F55566D}" srcOrd="0" destOrd="0" presId="urn:microsoft.com/office/officeart/2005/8/layout/hList7"/>
    <dgm:cxn modelId="{55F0853C-1C02-4A4D-8969-AAD65E33FBAB}" type="presOf" srcId="{595F7359-C2E2-4C55-98BE-1D74891BC4E2}" destId="{003DE186-2DF1-4A0A-9BD7-36E4CDF23692}" srcOrd="0" destOrd="0" presId="urn:microsoft.com/office/officeart/2005/8/layout/hList7"/>
    <dgm:cxn modelId="{CB9F765D-E2EF-42C3-8562-B87387A84A7C}" srcId="{6329EF49-BAD3-43FA-9AB8-3CB72F83C049}" destId="{3CDBF954-F842-4C83-9F8D-011DA74BE80D}" srcOrd="0" destOrd="0" parTransId="{AF82EF7F-32BC-4401-ABE3-DD78A7DDF48D}" sibTransId="{F351A3C9-0945-4F10-BEB6-70DA1AB6A864}"/>
    <dgm:cxn modelId="{C0316B49-7292-4474-9E4D-45C244CE104A}" type="presOf" srcId="{3CDBF954-F842-4C83-9F8D-011DA74BE80D}" destId="{524CF378-F0EC-4C34-B050-776EF336D0D9}" srcOrd="0" destOrd="0" presId="urn:microsoft.com/office/officeart/2005/8/layout/hList7"/>
    <dgm:cxn modelId="{B9E3BF6C-B53F-4D84-AD34-1314C10D699A}" srcId="{6329EF49-BAD3-43FA-9AB8-3CB72F83C049}" destId="{5779DF1A-79D7-424A-B325-8829795151C0}" srcOrd="2" destOrd="0" parTransId="{D580A35E-CAF2-4E17-8601-915227AA2A41}" sibTransId="{5F14C1CA-B013-46E6-953D-A0C9483812C4}"/>
    <dgm:cxn modelId="{23193E50-E4BC-42C6-80C0-3B1FF73E76C3}" srcId="{6329EF49-BAD3-43FA-9AB8-3CB72F83C049}" destId="{595F7359-C2E2-4C55-98BE-1D74891BC4E2}" srcOrd="1" destOrd="0" parTransId="{11C35FDA-F983-4BB7-B425-E4CBE12735B7}" sibTransId="{63C9C872-8984-4652-822B-5A909AD5292A}"/>
    <dgm:cxn modelId="{907B20B8-CEE7-4CBE-A4CF-1D42E13F11F9}" type="presOf" srcId="{5779DF1A-79D7-424A-B325-8829795151C0}" destId="{447494B0-E297-4459-8DEC-77E6F4092318}" srcOrd="0" destOrd="0" presId="urn:microsoft.com/office/officeart/2005/8/layout/hList7"/>
    <dgm:cxn modelId="{AA4A7EC5-9EBF-4D5E-AF03-1B1664FCD9A4}" type="presOf" srcId="{F351A3C9-0945-4F10-BEB6-70DA1AB6A864}" destId="{56A3B344-B1BE-4B5D-955C-3A955BE576A9}" srcOrd="0" destOrd="0" presId="urn:microsoft.com/office/officeart/2005/8/layout/hList7"/>
    <dgm:cxn modelId="{E2829A44-FE6F-4F28-89C1-548787B38B08}" type="presParOf" srcId="{F6D61152-15A2-44AF-9124-A2876F55566D}" destId="{B4D2F187-BFF0-4A03-9E3C-EC346952DFDD}" srcOrd="0" destOrd="0" presId="urn:microsoft.com/office/officeart/2005/8/layout/hList7"/>
    <dgm:cxn modelId="{3659C95B-9A23-404E-87DF-BB9F5570973F}" type="presParOf" srcId="{F6D61152-15A2-44AF-9124-A2876F55566D}" destId="{0E97F63A-DD96-4E78-ADA6-529D6F1E2C0F}" srcOrd="1" destOrd="0" presId="urn:microsoft.com/office/officeart/2005/8/layout/hList7"/>
    <dgm:cxn modelId="{07402656-898B-4109-B260-76F630788D87}" type="presParOf" srcId="{0E97F63A-DD96-4E78-ADA6-529D6F1E2C0F}" destId="{DAF126A6-FD17-4700-8DC7-BFBAB8F331E5}" srcOrd="0" destOrd="0" presId="urn:microsoft.com/office/officeart/2005/8/layout/hList7"/>
    <dgm:cxn modelId="{88F85737-D6D3-42CE-AAD3-6105455D1233}" type="presParOf" srcId="{DAF126A6-FD17-4700-8DC7-BFBAB8F331E5}" destId="{524CF378-F0EC-4C34-B050-776EF336D0D9}" srcOrd="0" destOrd="0" presId="urn:microsoft.com/office/officeart/2005/8/layout/hList7"/>
    <dgm:cxn modelId="{50A43A3E-ED32-4B81-A714-BCB93C48CC77}" type="presParOf" srcId="{DAF126A6-FD17-4700-8DC7-BFBAB8F331E5}" destId="{BD9D5343-9EFF-4BCE-820C-CD7DBA1A4B3F}" srcOrd="1" destOrd="0" presId="urn:microsoft.com/office/officeart/2005/8/layout/hList7"/>
    <dgm:cxn modelId="{50167217-7C66-46CB-9C61-20CA2200A144}" type="presParOf" srcId="{DAF126A6-FD17-4700-8DC7-BFBAB8F331E5}" destId="{E1B84CF8-7CCA-4B62-921B-34D39A39290D}" srcOrd="2" destOrd="0" presId="urn:microsoft.com/office/officeart/2005/8/layout/hList7"/>
    <dgm:cxn modelId="{01E647F9-6011-457C-9BBB-F560C28030A6}" type="presParOf" srcId="{DAF126A6-FD17-4700-8DC7-BFBAB8F331E5}" destId="{1BFD41AA-6C96-4249-A425-556CA2107C2D}" srcOrd="3" destOrd="0" presId="urn:microsoft.com/office/officeart/2005/8/layout/hList7"/>
    <dgm:cxn modelId="{72883CF4-830E-421B-81F4-FA17BE9710B0}" type="presParOf" srcId="{0E97F63A-DD96-4E78-ADA6-529D6F1E2C0F}" destId="{56A3B344-B1BE-4B5D-955C-3A955BE576A9}" srcOrd="1" destOrd="0" presId="urn:microsoft.com/office/officeart/2005/8/layout/hList7"/>
    <dgm:cxn modelId="{80E24D97-4DFA-4C05-93F7-DEE76C9D74E2}" type="presParOf" srcId="{0E97F63A-DD96-4E78-ADA6-529D6F1E2C0F}" destId="{3D6A57F4-D12B-46A8-B73B-982B7AD74089}" srcOrd="2" destOrd="0" presId="urn:microsoft.com/office/officeart/2005/8/layout/hList7"/>
    <dgm:cxn modelId="{0DFB596C-F139-4D0C-B9B9-72D0B34E5CC1}" type="presParOf" srcId="{3D6A57F4-D12B-46A8-B73B-982B7AD74089}" destId="{003DE186-2DF1-4A0A-9BD7-36E4CDF23692}" srcOrd="0" destOrd="0" presId="urn:microsoft.com/office/officeart/2005/8/layout/hList7"/>
    <dgm:cxn modelId="{B016CEEC-D941-4DBF-BC74-C11DEB9F58F4}" type="presParOf" srcId="{3D6A57F4-D12B-46A8-B73B-982B7AD74089}" destId="{8E3A236B-DB5E-455D-9764-4C43C6AB1B8E}" srcOrd="1" destOrd="0" presId="urn:microsoft.com/office/officeart/2005/8/layout/hList7"/>
    <dgm:cxn modelId="{66C83501-E498-4AC2-BD7A-9B6011B8EC72}" type="presParOf" srcId="{3D6A57F4-D12B-46A8-B73B-982B7AD74089}" destId="{8C79D740-A94B-4103-A068-5A7E5D4D75A1}" srcOrd="2" destOrd="0" presId="urn:microsoft.com/office/officeart/2005/8/layout/hList7"/>
    <dgm:cxn modelId="{77A68DB1-54B5-4CE8-A199-6F342C656E78}" type="presParOf" srcId="{3D6A57F4-D12B-46A8-B73B-982B7AD74089}" destId="{548C2EDB-7EFE-4C15-8AF1-429D84CC75F2}" srcOrd="3" destOrd="0" presId="urn:microsoft.com/office/officeart/2005/8/layout/hList7"/>
    <dgm:cxn modelId="{64D6F00D-397A-499E-B047-031BDC381B90}" type="presParOf" srcId="{0E97F63A-DD96-4E78-ADA6-529D6F1E2C0F}" destId="{BC2FD6C2-DE79-4A5E-BA36-3527C2DF272F}" srcOrd="3" destOrd="0" presId="urn:microsoft.com/office/officeart/2005/8/layout/hList7"/>
    <dgm:cxn modelId="{3BD0EAA8-BBEE-4EE7-AC2F-8C2B6ADEAEAD}" type="presParOf" srcId="{0E97F63A-DD96-4E78-ADA6-529D6F1E2C0F}" destId="{15917A41-E5D8-4226-A887-5C2CF4DD96EA}" srcOrd="4" destOrd="0" presId="urn:microsoft.com/office/officeart/2005/8/layout/hList7"/>
    <dgm:cxn modelId="{1B6836EC-12EB-45C4-B959-86455BC73B01}" type="presParOf" srcId="{15917A41-E5D8-4226-A887-5C2CF4DD96EA}" destId="{447494B0-E297-4459-8DEC-77E6F4092318}" srcOrd="0" destOrd="0" presId="urn:microsoft.com/office/officeart/2005/8/layout/hList7"/>
    <dgm:cxn modelId="{C69150E9-2A5B-4BBB-962B-493E0FBF8751}" type="presParOf" srcId="{15917A41-E5D8-4226-A887-5C2CF4DD96EA}" destId="{D488B75B-8548-470F-A653-D1E3A8E7AC86}" srcOrd="1" destOrd="0" presId="urn:microsoft.com/office/officeart/2005/8/layout/hList7"/>
    <dgm:cxn modelId="{9AFF7862-8D5D-4B42-A683-14A317275709}" type="presParOf" srcId="{15917A41-E5D8-4226-A887-5C2CF4DD96EA}" destId="{86088E14-7AC3-470F-A6EA-ADC7EB9BDD14}" srcOrd="2" destOrd="0" presId="urn:microsoft.com/office/officeart/2005/8/layout/hList7"/>
    <dgm:cxn modelId="{6CC8BE73-C2B4-4041-AF13-0B967F8EF68E}" type="presParOf" srcId="{15917A41-E5D8-4226-A887-5C2CF4DD96EA}" destId="{D698D3EC-4CBD-4BDC-839B-1E88CFFCAE8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DbSchema – creating the entity relationships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SAP HANA – DATA STORAGE &amp; RETREIVAL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 .NET App – input + then request data for reports</a:t>
          </a:r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 custLinFactNeighborX="-621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CF378-F0EC-4C34-B050-776EF336D0D9}">
      <dsp:nvSpPr>
        <dsp:cNvPr id="0" name=""/>
        <dsp:cNvSpPr/>
      </dsp:nvSpPr>
      <dsp:spPr>
        <a:xfrm>
          <a:off x="1706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DbSchema</a:t>
          </a:r>
        </a:p>
      </dsp:txBody>
      <dsp:txXfrm>
        <a:off x="1706" y="2167466"/>
        <a:ext cx="2655093" cy="2167466"/>
      </dsp:txXfrm>
    </dsp:sp>
    <dsp:sp modelId="{1BFD41AA-6C96-4249-A425-556CA2107C2D}">
      <dsp:nvSpPr>
        <dsp:cNvPr id="0" name=""/>
        <dsp:cNvSpPr/>
      </dsp:nvSpPr>
      <dsp:spPr>
        <a:xfrm>
          <a:off x="427045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DE186-2DF1-4A0A-9BD7-36E4CDF23692}">
      <dsp:nvSpPr>
        <dsp:cNvPr id="0" name=""/>
        <dsp:cNvSpPr/>
      </dsp:nvSpPr>
      <dsp:spPr>
        <a:xfrm>
          <a:off x="2736453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SAP HANA</a:t>
          </a:r>
        </a:p>
      </dsp:txBody>
      <dsp:txXfrm>
        <a:off x="2736453" y="2167466"/>
        <a:ext cx="2655093" cy="2167466"/>
      </dsp:txXfrm>
    </dsp:sp>
    <dsp:sp modelId="{548C2EDB-7EFE-4C15-8AF1-429D84CC75F2}">
      <dsp:nvSpPr>
        <dsp:cNvPr id="0" name=""/>
        <dsp:cNvSpPr/>
      </dsp:nvSpPr>
      <dsp:spPr>
        <a:xfrm>
          <a:off x="3161791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494B0-E297-4459-8DEC-77E6F4092318}">
      <dsp:nvSpPr>
        <dsp:cNvPr id="0" name=""/>
        <dsp:cNvSpPr/>
      </dsp:nvSpPr>
      <dsp:spPr>
        <a:xfrm>
          <a:off x="5471199" y="0"/>
          <a:ext cx="2655093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.Net App Report</a:t>
          </a:r>
        </a:p>
      </dsp:txBody>
      <dsp:txXfrm>
        <a:off x="5471199" y="2167466"/>
        <a:ext cx="2655093" cy="2167466"/>
      </dsp:txXfrm>
    </dsp:sp>
    <dsp:sp modelId="{D698D3EC-4CBD-4BDC-839B-1E88CFFCAE88}">
      <dsp:nvSpPr>
        <dsp:cNvPr id="0" name=""/>
        <dsp:cNvSpPr/>
      </dsp:nvSpPr>
      <dsp:spPr>
        <a:xfrm>
          <a:off x="5896538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D2F187-BFF0-4A03-9E3C-EC346952DFDD}">
      <dsp:nvSpPr>
        <dsp:cNvPr id="0" name=""/>
        <dsp:cNvSpPr/>
      </dsp:nvSpPr>
      <dsp:spPr>
        <a:xfrm>
          <a:off x="325119" y="4334933"/>
          <a:ext cx="7477760" cy="8128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DbSchema – creating the entity relationships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088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SAP HANA – DATA STORAGE &amp; RETREIVAL</a:t>
          </a:r>
        </a:p>
      </dsp:txBody>
      <dsp:txXfrm>
        <a:off x="718088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.NET App – input + then request data for reports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7/18/2022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8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8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41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1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Database project: SAP HANa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Using dbSchema, Entity relationships,  creating tables, and Data reports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BEB-5E1C-44B2-8B52-293DF38C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1 – material master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5747777" y="3288709"/>
              <a:ext cx="293666" cy="3681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666" cy="368107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3" dy="-11161154" dz="-6002289"/>
                    <am3d:scale>
                      <am3d:sx n="1000000" d="1000000"/>
                      <am3d:sy n="1000000" d="1000000"/>
                      <am3d:sz n="1000000" d="1000000"/>
                    </am3d:scale>
                    <am3d:rot ax="5354162" ay="346998" az="-585231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4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7777" y="3288709"/>
                <a:ext cx="293666" cy="36810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F2373BF-DFFF-405B-9542-F2E86F6BD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015" y="1872448"/>
            <a:ext cx="7169396" cy="49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8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BEB-5E1C-44B2-8B52-293DF38C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2 – customer master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5747777" y="3288709"/>
              <a:ext cx="293666" cy="3681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666" cy="368107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3" dy="-11161154" dz="-6002289"/>
                    <am3d:scale>
                      <am3d:sx n="1000000" d="1000000"/>
                      <am3d:sy n="1000000" d="1000000"/>
                      <am3d:sz n="1000000" d="1000000"/>
                    </am3d:scale>
                    <am3d:rot ax="5354162" ay="346998" az="-585231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4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7777" y="3288709"/>
                <a:ext cx="293666" cy="36810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5ACA1E-60CF-492F-A535-1326EFBE7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58" y="1876426"/>
            <a:ext cx="7197667" cy="49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9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BEB-5E1C-44B2-8B52-293DF38C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3 – document header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5747777" y="3288709"/>
              <a:ext cx="293666" cy="3681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666" cy="368107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3" dy="-11161154" dz="-6002289"/>
                    <am3d:scale>
                      <am3d:sx n="1000000" d="1000000"/>
                      <am3d:sy n="1000000" d="1000000"/>
                      <am3d:sz n="1000000" d="1000000"/>
                    </am3d:scale>
                    <am3d:rot ax="5354162" ay="346998" az="-585231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4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7777" y="3288709"/>
                <a:ext cx="293666" cy="36810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93EA3EC-80EE-4065-A2C1-2F6B03E0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714" y="1941447"/>
            <a:ext cx="7301011" cy="496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5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BEB-5E1C-44B2-8B52-293DF38C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4 – document detail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5747777" y="3288709"/>
              <a:ext cx="293666" cy="3681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666" cy="368107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3" dy="-11161154" dz="-6002289"/>
                    <am3d:scale>
                      <am3d:sx n="1000000" d="1000000"/>
                      <am3d:sy n="1000000" d="1000000"/>
                      <am3d:sz n="1000000" d="1000000"/>
                    </am3d:scale>
                    <am3d:rot ax="5354162" ay="346998" az="-585231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4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7777" y="3288709"/>
                <a:ext cx="293666" cy="368107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0427FC-E74F-4618-A0F5-A388675C1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26" y="1938398"/>
            <a:ext cx="8052249" cy="49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9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F037-CE6D-442C-AE4F-C1ECE5C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deliverables 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2A262-D3D2-463B-B29E-CAE76AADA8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PDF (file) OF ENTITY RELATIONSHIP DIAGRAM (ERD) USING DBSCHEMA</a:t>
            </a:r>
          </a:p>
          <a:p>
            <a:r>
              <a:rPr lang="en-US" sz="3600" dirty="0"/>
              <a:t>USING UNIQUE ID</a:t>
            </a:r>
          </a:p>
          <a:p>
            <a:r>
              <a:rPr lang="en-US" sz="3600" dirty="0"/>
              <a:t>File name includes your name, section and 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48C9B-74D8-40FC-8B15-C9C6E7B693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.PDF REPORT (file) OF THE DOCUMENT POPULATED WITH THE DATA IN THE TABLES. </a:t>
            </a:r>
          </a:p>
          <a:p>
            <a:r>
              <a:rPr lang="en-US" sz="3600" dirty="0"/>
              <a:t>WITH UNIQUE ID</a:t>
            </a:r>
          </a:p>
          <a:p>
            <a:r>
              <a:rPr lang="en-US" sz="3600" dirty="0"/>
              <a:t>File name includes your name, section and ID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885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350217" y="666644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0309" y="799101"/>
            <a:ext cx="3081576" cy="11789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Benefits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1875453"/>
            <a:ext cx="3081576" cy="425864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Instructor guide &amp; tools</a:t>
            </a:r>
          </a:p>
          <a:p>
            <a:r>
              <a:rPr lang="en-US" sz="2000" dirty="0">
                <a:solidFill>
                  <a:schemeClr val="bg2"/>
                </a:solidFill>
              </a:rPr>
              <a:t>Student document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Self –pace learning</a:t>
            </a:r>
          </a:p>
          <a:p>
            <a:r>
              <a:rPr lang="en-US" sz="2000" dirty="0">
                <a:solidFill>
                  <a:srgbClr val="FFFF00"/>
                </a:solidFill>
              </a:rPr>
              <a:t>Active Participation</a:t>
            </a:r>
          </a:p>
          <a:p>
            <a:r>
              <a:rPr lang="en-US" sz="2000" dirty="0">
                <a:solidFill>
                  <a:srgbClr val="FFFF00"/>
                </a:solidFill>
              </a:rPr>
              <a:t>Problem solving</a:t>
            </a:r>
          </a:p>
          <a:p>
            <a:r>
              <a:rPr lang="en-US" sz="2000" dirty="0">
                <a:solidFill>
                  <a:srgbClr val="FFFF00"/>
                </a:solidFill>
              </a:rPr>
              <a:t>High level thinking skills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3815184"/>
            <a:ext cx="10993549" cy="98904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13472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4583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270747"/>
            <a:ext cx="10993549" cy="48948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Continuous  improvements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We are making changes for continuous improvement</a:t>
            </a:r>
          </a:p>
        </p:txBody>
      </p:sp>
      <p:pic>
        <p:nvPicPr>
          <p:cNvPr id="1026" name="Picture 2" descr="200+ Free Under Construction &amp; Construction Images">
            <a:extLst>
              <a:ext uri="{FF2B5EF4-FFF2-40B4-BE49-F238E27FC236}">
                <a16:creationId xmlns:a16="http://schemas.microsoft.com/office/drawing/2014/main" id="{99FB159E-E9DF-7199-2AE0-4198D25D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055" y="378360"/>
            <a:ext cx="36004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37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8025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3256384"/>
            <a:ext cx="10993549" cy="98904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How does this process work?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How is the data actually used in this process</a:t>
            </a:r>
          </a:p>
        </p:txBody>
      </p:sp>
    </p:spTree>
    <p:extLst>
      <p:ext uri="{BB962C8B-B14F-4D97-AF65-F5344CB8AC3E}">
        <p14:creationId xmlns:p14="http://schemas.microsoft.com/office/powerpoint/2010/main" val="427029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EE990A5-DAA2-448B-90BE-1AE719A01B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68937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375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Database project includes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18860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BEB-5E1C-44B2-8B52-293DF38C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components of database process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525761934"/>
                  </p:ext>
                </p:extLst>
              </p:nvPr>
            </p:nvGraphicFramePr>
            <p:xfrm>
              <a:off x="11863416" y="2858170"/>
              <a:ext cx="249273" cy="8313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273" cy="831303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3" dy="-11161154" dz="-60022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34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63416" y="2858170"/>
                <a:ext cx="249273" cy="83130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74DF5B23-6EF3-4AFD-A05A-EBB03B4CA6D4}"/>
              </a:ext>
            </a:extLst>
          </p:cNvPr>
          <p:cNvSpPr/>
          <p:nvPr/>
        </p:nvSpPr>
        <p:spPr>
          <a:xfrm>
            <a:off x="5480170" y="2858170"/>
            <a:ext cx="914400" cy="151099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17BD7-AA09-44C1-A5F5-AA7CDBC31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03" y="3836019"/>
            <a:ext cx="938865" cy="1536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1C7D0D-CF8D-4CC1-B54A-F0137E1AF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655" y="3836019"/>
            <a:ext cx="938865" cy="1536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0F7E30-952B-4C93-9D40-B7A8091B1EB3}"/>
              </a:ext>
            </a:extLst>
          </p:cNvPr>
          <p:cNvSpPr txBox="1"/>
          <p:nvPr/>
        </p:nvSpPr>
        <p:spPr>
          <a:xfrm>
            <a:off x="1337413" y="3287484"/>
            <a:ext cx="195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DbSchema - ERD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3BF9A-CC2B-48A0-94A9-26BF472BC08C}"/>
              </a:ext>
            </a:extLst>
          </p:cNvPr>
          <p:cNvSpPr txBox="1"/>
          <p:nvPr/>
        </p:nvSpPr>
        <p:spPr>
          <a:xfrm>
            <a:off x="5159597" y="2211839"/>
            <a:ext cx="155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SAP HANA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34882-345C-40F2-9CCF-F50210CBD642}"/>
              </a:ext>
            </a:extLst>
          </p:cNvPr>
          <p:cNvSpPr txBox="1"/>
          <p:nvPr/>
        </p:nvSpPr>
        <p:spPr>
          <a:xfrm>
            <a:off x="9128163" y="3320141"/>
            <a:ext cx="10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.Net App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7FF010-9D04-428F-AA5D-4A7FC9702DB5}"/>
              </a:ext>
            </a:extLst>
          </p:cNvPr>
          <p:cNvCxnSpPr/>
          <p:nvPr/>
        </p:nvCxnSpPr>
        <p:spPr>
          <a:xfrm flipV="1">
            <a:off x="2928257" y="3429000"/>
            <a:ext cx="24384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23B2B3B-EEF3-496F-8CCE-8DBA066D1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870687" y="4098370"/>
            <a:ext cx="2523963" cy="695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CEAFD-0A31-408B-8379-850046B43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25206">
            <a:off x="6526636" y="3436275"/>
            <a:ext cx="2698141" cy="6950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E38E73-E68F-4E58-AF04-F9853BB6C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9660">
            <a:off x="6406918" y="4119109"/>
            <a:ext cx="2604172" cy="7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0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BEB-5E1C-44B2-8B52-293DF38C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components of database process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0006801"/>
                  </p:ext>
                </p:extLst>
              </p:nvPr>
            </p:nvGraphicFramePr>
            <p:xfrm>
              <a:off x="11789229" y="2146004"/>
              <a:ext cx="323461" cy="4230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3461" cy="423026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3" dy="-11161154" dz="-600228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47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89229" y="2146004"/>
                <a:ext cx="323461" cy="42302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74DF5B23-6EF3-4AFD-A05A-EBB03B4CA6D4}"/>
              </a:ext>
            </a:extLst>
          </p:cNvPr>
          <p:cNvSpPr/>
          <p:nvPr/>
        </p:nvSpPr>
        <p:spPr>
          <a:xfrm>
            <a:off x="5480170" y="2858170"/>
            <a:ext cx="914400" cy="151099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17BD7-AA09-44C1-A5F5-AA7CDBC31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03" y="3836019"/>
            <a:ext cx="938865" cy="1536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1C7D0D-CF8D-4CC1-B54A-F0137E1AF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655" y="3836019"/>
            <a:ext cx="938865" cy="1536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0F7E30-952B-4C93-9D40-B7A8091B1EB3}"/>
              </a:ext>
            </a:extLst>
          </p:cNvPr>
          <p:cNvSpPr txBox="1"/>
          <p:nvPr/>
        </p:nvSpPr>
        <p:spPr>
          <a:xfrm>
            <a:off x="1337413" y="3287484"/>
            <a:ext cx="195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DbSchema - ERD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3BF9A-CC2B-48A0-94A9-26BF472BC08C}"/>
              </a:ext>
            </a:extLst>
          </p:cNvPr>
          <p:cNvSpPr txBox="1"/>
          <p:nvPr/>
        </p:nvSpPr>
        <p:spPr>
          <a:xfrm>
            <a:off x="5159597" y="2211839"/>
            <a:ext cx="155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SAP HANA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34882-345C-40F2-9CCF-F50210CBD642}"/>
              </a:ext>
            </a:extLst>
          </p:cNvPr>
          <p:cNvSpPr txBox="1"/>
          <p:nvPr/>
        </p:nvSpPr>
        <p:spPr>
          <a:xfrm>
            <a:off x="9128164" y="3320141"/>
            <a:ext cx="114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Appp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7FF010-9D04-428F-AA5D-4A7FC9702DB5}"/>
              </a:ext>
            </a:extLst>
          </p:cNvPr>
          <p:cNvCxnSpPr/>
          <p:nvPr/>
        </p:nvCxnSpPr>
        <p:spPr>
          <a:xfrm flipV="1">
            <a:off x="2928257" y="3429000"/>
            <a:ext cx="24384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23B2B3B-EEF3-496F-8CCE-8DBA066D1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870687" y="4098370"/>
            <a:ext cx="2523963" cy="695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CEAFD-0A31-408B-8379-850046B43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25206">
            <a:off x="6526636" y="3436275"/>
            <a:ext cx="2698141" cy="6950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E38E73-E68F-4E58-AF04-F9853BB6C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9660">
            <a:off x="6406918" y="4119109"/>
            <a:ext cx="2604172" cy="777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314FBF-6E62-4142-BD77-53BE1D3A64A5}"/>
              </a:ext>
            </a:extLst>
          </p:cNvPr>
          <p:cNvSpPr txBox="1"/>
          <p:nvPr/>
        </p:nvSpPr>
        <p:spPr>
          <a:xfrm>
            <a:off x="682763" y="5650445"/>
            <a:ext cx="309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the Entity Relationships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74B51-1860-4A79-9189-EA92A9A3E0C8}"/>
              </a:ext>
            </a:extLst>
          </p:cNvPr>
          <p:cNvSpPr txBox="1"/>
          <p:nvPr/>
        </p:nvSpPr>
        <p:spPr>
          <a:xfrm>
            <a:off x="8275928" y="5478785"/>
            <a:ext cx="309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Data and export Report</a:t>
            </a:r>
          </a:p>
        </p:txBody>
      </p:sp>
    </p:spTree>
    <p:extLst>
      <p:ext uri="{BB962C8B-B14F-4D97-AF65-F5344CB8AC3E}">
        <p14:creationId xmlns:p14="http://schemas.microsoft.com/office/powerpoint/2010/main" val="225280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9BEB-5E1C-44B2-8B52-293DF38C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components of database process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55706195"/>
                  </p:ext>
                </p:extLst>
              </p:nvPr>
            </p:nvGraphicFramePr>
            <p:xfrm>
              <a:off x="5747777" y="3288709"/>
              <a:ext cx="293666" cy="3681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666" cy="368107"/>
                    </a:xfrm>
                    <a:prstGeom prst="rect">
                      <a:avLst/>
                    </a:prstGeom>
                  </am3d:spPr>
                  <am3d:camera>
                    <am3d:pos x="0" y="0" z="740422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639" d="1000000"/>
                    <am3d:preTrans dx="2699423" dy="-11161154" dz="-6002289"/>
                    <am3d:scale>
                      <am3d:sx n="1000000" d="1000000"/>
                      <am3d:sy n="1000000" d="1000000"/>
                      <am3d:sz n="1000000" d="1000000"/>
                    </am3d:scale>
                    <am3d:rot ax="5354162" ay="346998" az="-585231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4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 descr="Merlin">
                <a:extLst>
                  <a:ext uri="{FF2B5EF4-FFF2-40B4-BE49-F238E27FC236}">
                    <a16:creationId xmlns:a16="http://schemas.microsoft.com/office/drawing/2014/main" id="{833C9ADC-D262-4CAA-8E66-E68E4E6D6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7777" y="3288709"/>
                <a:ext cx="293666" cy="36810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74DF5B23-6EF3-4AFD-A05A-EBB03B4CA6D4}"/>
              </a:ext>
            </a:extLst>
          </p:cNvPr>
          <p:cNvSpPr/>
          <p:nvPr/>
        </p:nvSpPr>
        <p:spPr>
          <a:xfrm>
            <a:off x="5491687" y="2858170"/>
            <a:ext cx="914400" cy="151099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17BD7-AA09-44C1-A5F5-AA7CDBC31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303" y="3836019"/>
            <a:ext cx="938865" cy="1536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1C7D0D-CF8D-4CC1-B54A-F0137E1AF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655" y="3836019"/>
            <a:ext cx="938865" cy="1536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0F7E30-952B-4C93-9D40-B7A8091B1EB3}"/>
              </a:ext>
            </a:extLst>
          </p:cNvPr>
          <p:cNvSpPr txBox="1"/>
          <p:nvPr/>
        </p:nvSpPr>
        <p:spPr>
          <a:xfrm>
            <a:off x="1337413" y="3287484"/>
            <a:ext cx="195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DbSchema - ERD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3BF9A-CC2B-48A0-94A9-26BF472BC08C}"/>
              </a:ext>
            </a:extLst>
          </p:cNvPr>
          <p:cNvSpPr txBox="1"/>
          <p:nvPr/>
        </p:nvSpPr>
        <p:spPr>
          <a:xfrm>
            <a:off x="5159597" y="2211839"/>
            <a:ext cx="155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SAP HANA Database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34882-345C-40F2-9CCF-F50210CBD642}"/>
              </a:ext>
            </a:extLst>
          </p:cNvPr>
          <p:cNvSpPr txBox="1"/>
          <p:nvPr/>
        </p:nvSpPr>
        <p:spPr>
          <a:xfrm>
            <a:off x="9128164" y="3320141"/>
            <a:ext cx="102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.Net App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7FF010-9D04-428F-AA5D-4A7FC9702DB5}"/>
              </a:ext>
            </a:extLst>
          </p:cNvPr>
          <p:cNvCxnSpPr/>
          <p:nvPr/>
        </p:nvCxnSpPr>
        <p:spPr>
          <a:xfrm flipV="1">
            <a:off x="2928257" y="3429000"/>
            <a:ext cx="24384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23B2B3B-EEF3-496F-8CCE-8DBA066D1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870687" y="4098370"/>
            <a:ext cx="2523963" cy="695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CEAFD-0A31-408B-8379-850046B43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25206">
            <a:off x="6526636" y="3436275"/>
            <a:ext cx="2698141" cy="6950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E38E73-E68F-4E58-AF04-F9853BB6C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9660">
            <a:off x="6406918" y="4119109"/>
            <a:ext cx="2604172" cy="777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314FBF-6E62-4142-BD77-53BE1D3A64A5}"/>
              </a:ext>
            </a:extLst>
          </p:cNvPr>
          <p:cNvSpPr txBox="1"/>
          <p:nvPr/>
        </p:nvSpPr>
        <p:spPr>
          <a:xfrm>
            <a:off x="682763" y="5650445"/>
            <a:ext cx="309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the Entity Relationships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6551E-4CFF-47AA-B481-76C6583F8327}"/>
              </a:ext>
            </a:extLst>
          </p:cNvPr>
          <p:cNvSpPr txBox="1"/>
          <p:nvPr/>
        </p:nvSpPr>
        <p:spPr>
          <a:xfrm>
            <a:off x="482075" y="4098370"/>
            <a:ext cx="1278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ERD file is created &amp; printed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17A04D-9306-4DE0-8F7F-500713DEE6FB}"/>
              </a:ext>
            </a:extLst>
          </p:cNvPr>
          <p:cNvSpPr txBox="1"/>
          <p:nvPr/>
        </p:nvSpPr>
        <p:spPr>
          <a:xfrm>
            <a:off x="10345697" y="4154426"/>
            <a:ext cx="1912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.pdf file is created and printed</a:t>
            </a:r>
          </a:p>
          <a:p>
            <a:r>
              <a:rPr lang="en-US" dirty="0">
                <a:solidFill>
                  <a:srgbClr val="FF0000"/>
                </a:solidFill>
              </a:rPr>
              <a:t>Validates schema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4EFC75-FF57-4C98-BF29-CD9AC11203A6}"/>
              </a:ext>
            </a:extLst>
          </p:cNvPr>
          <p:cNvSpPr txBox="1"/>
          <p:nvPr/>
        </p:nvSpPr>
        <p:spPr>
          <a:xfrm>
            <a:off x="8275928" y="5478785"/>
            <a:ext cx="3091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 and export Report</a:t>
            </a:r>
          </a:p>
        </p:txBody>
      </p:sp>
    </p:spTree>
    <p:extLst>
      <p:ext uri="{BB962C8B-B14F-4D97-AF65-F5344CB8AC3E}">
        <p14:creationId xmlns:p14="http://schemas.microsoft.com/office/powerpoint/2010/main" val="238129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4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8025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3256384"/>
            <a:ext cx="10993549" cy="98904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.NET app: Input + request data for reports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The templates for the report(s)</a:t>
            </a:r>
          </a:p>
        </p:txBody>
      </p:sp>
    </p:spTree>
    <p:extLst>
      <p:ext uri="{BB962C8B-B14F-4D97-AF65-F5344CB8AC3E}">
        <p14:creationId xmlns:p14="http://schemas.microsoft.com/office/powerpoint/2010/main" val="93919147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48092-4A2C-4E16-B971-9ACADFFF69E4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16c05727-aa75-4e4a-9b5f-8a80a1165891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220</TotalTime>
  <Words>279</Words>
  <Application>Microsoft Office PowerPoint</Application>
  <PresentationFormat>Widescreen</PresentationFormat>
  <Paragraphs>62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Wingdings 2</vt:lpstr>
      <vt:lpstr>Dividend</vt:lpstr>
      <vt:lpstr>Database project: SAP HANa</vt:lpstr>
      <vt:lpstr>Continuous  improvements</vt:lpstr>
      <vt:lpstr>How does this process work?</vt:lpstr>
      <vt:lpstr>PowerPoint Presentation</vt:lpstr>
      <vt:lpstr>Database project includes</vt:lpstr>
      <vt:lpstr>Three components of database process</vt:lpstr>
      <vt:lpstr>Three components of database process</vt:lpstr>
      <vt:lpstr>Three components of database process</vt:lpstr>
      <vt:lpstr>.NET app: Input + request data for reports</vt:lpstr>
      <vt:lpstr>Template 1 – material master</vt:lpstr>
      <vt:lpstr>Template 2 – customer master</vt:lpstr>
      <vt:lpstr>Template 3 – document header</vt:lpstr>
      <vt:lpstr>Template 4 – document detail</vt:lpstr>
      <vt:lpstr>Two deliverables for the project</vt:lpstr>
      <vt:lpstr>Benefits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project: SAP HANa</dc:title>
  <dc:creator>kevin barrons</dc:creator>
  <cp:lastModifiedBy>kevin barrons</cp:lastModifiedBy>
  <cp:revision>16</cp:revision>
  <dcterms:created xsi:type="dcterms:W3CDTF">2022-02-18T00:06:24Z</dcterms:created>
  <dcterms:modified xsi:type="dcterms:W3CDTF">2022-07-18T16:21:20Z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